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8" r:id="rId2"/>
    <p:sldId id="307" r:id="rId3"/>
    <p:sldId id="297" r:id="rId4"/>
    <p:sldId id="308" r:id="rId5"/>
    <p:sldId id="309" r:id="rId6"/>
    <p:sldId id="310" r:id="rId7"/>
    <p:sldId id="311" r:id="rId8"/>
    <p:sldId id="313" r:id="rId9"/>
    <p:sldId id="314" r:id="rId10"/>
    <p:sldId id="315" r:id="rId11"/>
    <p:sldId id="316" r:id="rId12"/>
    <p:sldId id="329" r:id="rId13"/>
    <p:sldId id="318" r:id="rId14"/>
    <p:sldId id="317" r:id="rId15"/>
    <p:sldId id="319" r:id="rId16"/>
    <p:sldId id="320" r:id="rId17"/>
    <p:sldId id="321" r:id="rId18"/>
    <p:sldId id="322" r:id="rId19"/>
    <p:sldId id="323" r:id="rId20"/>
    <p:sldId id="324" r:id="rId21"/>
    <p:sldId id="312" r:id="rId22"/>
    <p:sldId id="325" r:id="rId23"/>
    <p:sldId id="32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1EA4"/>
    <a:srgbClr val="CA504D"/>
    <a:srgbClr val="EFEFF0"/>
    <a:srgbClr val="080808"/>
    <a:srgbClr val="181818"/>
    <a:srgbClr val="212121"/>
    <a:srgbClr val="0A0A0A"/>
    <a:srgbClr val="000000"/>
    <a:srgbClr val="D9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FA220EE-ED1F-4DBA-98A4-FBE62A725004}">
  <a:tblStyle styleId="{FFA220EE-ED1F-4DBA-98A4-FBE62A725004}" styleName="Hyland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100000"/>
            </a:schemeClr>
          </a:solidFill>
        </a:fill>
      </a:tcStyle>
    </a:wholeTbl>
    <a:band1H>
      <a:tcStyle>
        <a:tcBdr/>
        <a:fill>
          <a:solidFill>
            <a:schemeClr val="accent5">
              <a:tint val="10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6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1" autoAdjust="0"/>
    <p:restoredTop sz="74736" autoAdjust="0"/>
  </p:normalViewPr>
  <p:slideViewPr>
    <p:cSldViewPr showGuides="1">
      <p:cViewPr varScale="1">
        <p:scale>
          <a:sx n="83" d="100"/>
          <a:sy n="83" d="100"/>
        </p:scale>
        <p:origin x="1674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114300" cy="1143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gif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04133-B5B0-4351-8158-4F0E5EB1E2BF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8F7F9-57EC-49CF-9FCD-2B781E4B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Comments in code are not exactly like YouTube comments, but they kind</a:t>
            </a:r>
            <a:r>
              <a:rPr lang="en-US" baseline="0" dirty="0"/>
              <a:t> of are.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710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Looking for the data type of the variable </a:t>
            </a:r>
            <a:r>
              <a:rPr lang="en-US" b="1" dirty="0"/>
              <a:t>name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string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69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Looking for the data type of the variable </a:t>
            </a:r>
            <a:r>
              <a:rPr lang="en-US" b="1" dirty="0"/>
              <a:t>name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number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333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the students</a:t>
            </a:r>
            <a:r>
              <a:rPr lang="en-US" baseline="0" dirty="0"/>
              <a:t> what the values of each of these 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023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the students</a:t>
            </a:r>
            <a:r>
              <a:rPr lang="en-US" baseline="0" dirty="0"/>
              <a:t> what the values of each of these 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X = 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Y = 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Z = 25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555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necessary to convert a string to number to be able to do math with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2567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 </a:t>
            </a:r>
            <a:r>
              <a:rPr lang="en-US" dirty="0" err="1"/>
              <a:t>Repl</a:t>
            </a:r>
            <a:r>
              <a:rPr lang="en-US" dirty="0"/>
              <a:t> – see what happens if you do NOT convert the string to a number. Change “let </a:t>
            </a:r>
            <a:r>
              <a:rPr lang="en-US" dirty="0" err="1"/>
              <a:t>ageNumber</a:t>
            </a:r>
            <a:r>
              <a:rPr lang="en-US" dirty="0"/>
              <a:t> = Number(age)” to “let </a:t>
            </a:r>
            <a:r>
              <a:rPr lang="en-US" dirty="0" err="1"/>
              <a:t>ageNumber</a:t>
            </a:r>
            <a:r>
              <a:rPr lang="en-US" dirty="0"/>
              <a:t> = age” and see what happens…</a:t>
            </a:r>
          </a:p>
          <a:p>
            <a:endParaRPr lang="en-US" dirty="0"/>
          </a:p>
          <a:p>
            <a:r>
              <a:rPr lang="en-US" dirty="0"/>
              <a:t>Instead of doing</a:t>
            </a:r>
            <a:r>
              <a:rPr lang="en-US" baseline="0" dirty="0"/>
              <a:t> the addition, it should append “1” to the end of the number. So, age 14 -&gt; you are almost 141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8063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 that the things within the double quotes are strings. The variable is</a:t>
            </a:r>
            <a:r>
              <a:rPr lang="en-US" i="1" baseline="0" dirty="0"/>
              <a:t> also</a:t>
            </a:r>
            <a:r>
              <a:rPr lang="en-US" i="0" baseline="0" dirty="0"/>
              <a:t> a string.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8586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Strings can be added together in what is called “concatenation”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the students which operator does this – it’s the plus operator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Show basic example – NOTICE THE LACK OF SPACE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students what it should say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also works with variables and multiple items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students what it should say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7348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99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 students what the user will see if this code is run..</a:t>
            </a:r>
          </a:p>
          <a:p>
            <a:endParaRPr lang="en-US" dirty="0"/>
          </a:p>
          <a:p>
            <a:r>
              <a:rPr lang="en-US" dirty="0"/>
              <a:t>In this program,</a:t>
            </a:r>
            <a:r>
              <a:rPr lang="en-US" baseline="0" dirty="0"/>
              <a:t> the user will see “not a comment” and no other messages.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421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Students</a:t>
            </a:r>
            <a:r>
              <a:rPr lang="en-US" baseline="0" dirty="0"/>
              <a:t> probably will not understand the reference to Data from Star Trek – he was an android and chief operations officer of the Enterprise.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52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 students to think of types</a:t>
            </a:r>
            <a:r>
              <a:rPr lang="en-US" baseline="0" dirty="0"/>
              <a:t> of data the computer stores.</a:t>
            </a:r>
          </a:p>
          <a:p>
            <a:endParaRPr lang="en-US" baseline="0" dirty="0"/>
          </a:p>
          <a:p>
            <a:r>
              <a:rPr lang="en-US" baseline="0" dirty="0"/>
              <a:t>For now, we will be considering only two data types: </a:t>
            </a:r>
            <a:r>
              <a:rPr lang="en-US" b="1" baseline="0" dirty="0"/>
              <a:t>strings</a:t>
            </a:r>
            <a:r>
              <a:rPr lang="en-US" b="0" baseline="0" dirty="0"/>
              <a:t> and </a:t>
            </a:r>
            <a:r>
              <a:rPr lang="en-US" b="1" baseline="0" dirty="0"/>
              <a:t>numbers</a:t>
            </a:r>
            <a:r>
              <a:rPr lang="en-US" b="0" baseline="0" dirty="0"/>
              <a:t>.</a:t>
            </a:r>
          </a:p>
          <a:p>
            <a:endParaRPr lang="en-US" b="0" baseline="0" dirty="0"/>
          </a:p>
          <a:p>
            <a:r>
              <a:rPr lang="en-US" b="0" baseline="0" dirty="0"/>
              <a:t>Students should know what numbers are, but what about strings?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371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</a:t>
            </a:r>
            <a:r>
              <a:rPr lang="en-US" baseline="0" dirty="0"/>
              <a:t> section, go around the room and ask the students to name the data type</a:t>
            </a:r>
          </a:p>
          <a:p>
            <a:endParaRPr lang="en-US" baseline="0" dirty="0"/>
          </a:p>
          <a:p>
            <a:r>
              <a:rPr lang="en-US" baseline="0" dirty="0"/>
              <a:t>number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85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</a:t>
            </a:r>
            <a:r>
              <a:rPr lang="en-US" baseline="0" dirty="0"/>
              <a:t> section, go around the room and ask the students to name the data type</a:t>
            </a:r>
          </a:p>
          <a:p>
            <a:endParaRPr lang="en-US" baseline="0" dirty="0"/>
          </a:p>
          <a:p>
            <a:r>
              <a:rPr lang="en-US" baseline="0" dirty="0"/>
              <a:t>string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36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</a:t>
            </a:r>
            <a:r>
              <a:rPr lang="en-US" baseline="0" dirty="0"/>
              <a:t> section, go around the room and ask the students to name the data type</a:t>
            </a:r>
          </a:p>
          <a:p>
            <a:endParaRPr lang="en-US" baseline="0" dirty="0"/>
          </a:p>
          <a:p>
            <a:r>
              <a:rPr lang="en-US" baseline="0" dirty="0"/>
              <a:t>string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399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</a:t>
            </a:r>
            <a:r>
              <a:rPr lang="en-US" baseline="0" dirty="0"/>
              <a:t> section, go around the room and ask the students to name the data type</a:t>
            </a:r>
          </a:p>
          <a:p>
            <a:endParaRPr lang="en-US" baseline="0" dirty="0"/>
          </a:p>
          <a:p>
            <a:r>
              <a:rPr lang="en-US" baseline="0" dirty="0"/>
              <a:t>number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67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this</a:t>
            </a:r>
            <a:r>
              <a:rPr lang="en-US" baseline="0" dirty="0"/>
              <a:t> section, go around the room and ask the students to name the data type</a:t>
            </a:r>
          </a:p>
          <a:p>
            <a:endParaRPr lang="en-US" baseline="0" dirty="0"/>
          </a:p>
          <a:p>
            <a:r>
              <a:rPr lang="en-US" baseline="0" dirty="0"/>
              <a:t>string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35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January 22,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33982278"/>
      </p:ext>
    </p:extLst>
  </p:cSld>
  <p:clrMapOvr>
    <a:masterClrMapping/>
  </p:clrMapOvr>
  <p:transition>
    <p:fade/>
  </p:transition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5181600" cy="6858000"/>
          </a:xfrm>
          <a:prstGeom prst="rect">
            <a:avLst/>
          </a:prstGeom>
          <a:solidFill>
            <a:schemeClr val="bg2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62162"/>
            <a:ext cx="4572000" cy="2738438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0200" y="2062162"/>
            <a:ext cx="6400800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8402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75844" y="274320"/>
            <a:ext cx="11640312" cy="6309360"/>
          </a:xfrm>
          <a:solidFill>
            <a:schemeClr val="accent5"/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43400"/>
            <a:ext cx="10972800" cy="1828800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3598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1120"/>
            <a:ext cx="10972800" cy="1375761"/>
          </a:xfrm>
        </p:spPr>
        <p:txBody>
          <a:bodyPr anchor="ctr">
            <a:sp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210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486401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143000"/>
            <a:ext cx="54864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95721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6576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2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1534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7549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27432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90678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0424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5486400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54864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028701"/>
            <a:ext cx="5486398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599" y="1600202"/>
            <a:ext cx="5486399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7176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672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672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534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534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950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Four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766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766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22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22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7800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67800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2959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8944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 bwMode="auto">
          <a:xfrm>
            <a:off x="9525000" y="0"/>
            <a:ext cx="2667000" cy="6858000"/>
          </a:xfrm>
          <a:prstGeom prst="rect">
            <a:avLst/>
          </a:prstGeom>
          <a:solidFill>
            <a:srgbClr val="EFEFF0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accent3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January 22,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92362659"/>
      </p:ext>
    </p:extLst>
  </p:cSld>
  <p:clrMapOvr>
    <a:masterClrMapping/>
  </p:clrMapOvr>
  <p:transition>
    <p:fade/>
  </p:transition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a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80989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L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1772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Medi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4297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842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0969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ri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1967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Second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655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Tertiary">
    <p:bg>
      <p:bgPr>
        <a:solidFill>
          <a:srgbClr val="0058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3486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Gradient">
    <p:bg>
      <p:bgPr>
        <a:gradFill flip="none" rotWithShape="1">
          <a:gsLst>
            <a:gs pos="0">
              <a:schemeClr val="accent2"/>
            </a:gs>
            <a:gs pos="100000">
              <a:schemeClr val="accent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7189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7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544458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525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bg1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January 22,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446050400"/>
      </p:ext>
    </p:extLst>
  </p:cSld>
  <p:clrMapOvr>
    <a:masterClrMapping/>
  </p:clrMapOvr>
  <p:transition>
    <p:fade/>
  </p:transition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nimated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apezoid 12">
            <a:extLst>
              <a:ext uri="{FF2B5EF4-FFF2-40B4-BE49-F238E27FC236}">
                <a16:creationId xmlns:a16="http://schemas.microsoft.com/office/drawing/2014/main" id="{5DD5D4CC-621C-41F8-8ABA-55DAA028ECBB}"/>
              </a:ext>
            </a:extLst>
          </p:cNvPr>
          <p:cNvSpPr/>
          <p:nvPr userDrawn="1"/>
        </p:nvSpPr>
        <p:spPr>
          <a:xfrm rot="10800000">
            <a:off x="4724400" y="4191000"/>
            <a:ext cx="2743200" cy="609600"/>
          </a:xfrm>
          <a:prstGeom prst="trapezoid">
            <a:avLst>
              <a:gd name="adj" fmla="val 1174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" name="Group 1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31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79028 L 5.55112E-17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51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7007 L 0 0.0444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24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000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/>
          <p:cNvSpPr>
            <a:spLocks noEditPoints="1"/>
          </p:cNvSpPr>
          <p:nvPr userDrawn="1"/>
        </p:nvSpPr>
        <p:spPr bwMode="auto">
          <a:xfrm>
            <a:off x="5155469" y="3117914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100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7971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losing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gradFill flip="none" rotWithShape="1">
            <a:gsLst>
              <a:gs pos="1000">
                <a:srgbClr val="53BD4E"/>
              </a:gs>
              <a:gs pos="100000">
                <a:srgbClr val="00CBE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2" name="Freeform 21"/>
          <p:cNvSpPr/>
          <p:nvPr userDrawn="1"/>
        </p:nvSpPr>
        <p:spPr bwMode="auto">
          <a:xfrm flipV="1">
            <a:off x="3757578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Freeform 22"/>
          <p:cNvSpPr/>
          <p:nvPr userDrawn="1"/>
        </p:nvSpPr>
        <p:spPr bwMode="auto">
          <a:xfrm flipH="1" flipV="1">
            <a:off x="6502400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solidFill>
            <a:srgbClr val="565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267200" y="4800600"/>
            <a:ext cx="3657600" cy="205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6" name="Freeform 25"/>
          <p:cNvSpPr/>
          <p:nvPr userDrawn="1"/>
        </p:nvSpPr>
        <p:spPr bwMode="auto">
          <a:xfrm flipH="1">
            <a:off x="7010400" y="3824258"/>
            <a:ext cx="914400" cy="27432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Freeform 26"/>
          <p:cNvSpPr/>
          <p:nvPr userDrawn="1"/>
        </p:nvSpPr>
        <p:spPr bwMode="auto">
          <a:xfrm>
            <a:off x="4267200" y="3824258"/>
            <a:ext cx="914400" cy="2743200"/>
          </a:xfrm>
          <a:custGeom>
            <a:avLst/>
            <a:gdLst>
              <a:gd name="connsiteX0" fmla="*/ 0 w 914400"/>
              <a:gd name="connsiteY0" fmla="*/ 0 h 2743200"/>
              <a:gd name="connsiteX1" fmla="*/ 457200 w 914400"/>
              <a:gd name="connsiteY1" fmla="*/ 0 h 2743200"/>
              <a:gd name="connsiteX2" fmla="*/ 914400 w 914400"/>
              <a:gd name="connsiteY2" fmla="*/ 2743200 h 2743200"/>
              <a:gd name="connsiteX3" fmla="*/ 457200 w 914400"/>
              <a:gd name="connsiteY3" fmla="*/ 2743200 h 2743200"/>
              <a:gd name="connsiteX4" fmla="*/ 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0" y="0"/>
                </a:moveTo>
                <a:lnTo>
                  <a:pt x="457200" y="0"/>
                </a:lnTo>
                <a:lnTo>
                  <a:pt x="914400" y="2743200"/>
                </a:lnTo>
                <a:lnTo>
                  <a:pt x="457200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 27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21"/>
          <p:cNvSpPr>
            <a:spLocks noEditPoints="1"/>
          </p:cNvSpPr>
          <p:nvPr userDrawn="1"/>
        </p:nvSpPr>
        <p:spPr bwMode="auto">
          <a:xfrm>
            <a:off x="5155469" y="3117458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438400" y="4572000"/>
            <a:ext cx="7315200" cy="457200"/>
          </a:xfrm>
        </p:spPr>
        <p:txBody>
          <a:bodyPr>
            <a:noAutofit/>
          </a:bodyPr>
          <a:lstStyle>
            <a:lvl1pPr marL="5715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>
                <a:solidFill>
                  <a:schemeClr val="bg1"/>
                </a:solidFill>
              </a:defRPr>
            </a:lvl2pPr>
            <a:lvl3pPr marL="800100" indent="0" algn="ctr">
              <a:buNone/>
              <a:defRPr sz="1800">
                <a:solidFill>
                  <a:schemeClr val="bg1"/>
                </a:solidFill>
              </a:defRPr>
            </a:lvl3pPr>
            <a:lvl4pPr marL="1198563" indent="0" algn="ctr">
              <a:buNone/>
              <a:defRPr sz="1600">
                <a:solidFill>
                  <a:schemeClr val="bg1"/>
                </a:solidFill>
              </a:defRPr>
            </a:lvl4pPr>
            <a:lvl5pPr marL="1604962" indent="0" algn="ctr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&lt;Call to action&gt;</a:t>
            </a:r>
          </a:p>
        </p:txBody>
      </p:sp>
    </p:spTree>
    <p:extLst>
      <p:ext uri="{BB962C8B-B14F-4D97-AF65-F5344CB8AC3E}">
        <p14:creationId xmlns:p14="http://schemas.microsoft.com/office/powerpoint/2010/main" val="15857431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7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70000" decel="2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4 " pathEditMode="relative" rAng="0" ptsTypes="AA">
                                      <p:cBhvr>
                                        <p:cTn id="38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022E-16 L 0 0.01667 " pathEditMode="relative" rAng="0" ptsTypes="AA">
                                      <p:cBhvr>
                                        <p:cTn id="40" dur="13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3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380"/>
                                  </p:stCondLst>
                                  <p:childTnLst>
                                    <p:animMotion origin="layout" path="M 0 1.85185E-6 L 0 0.1 " pathEditMode="relative" rAng="0" ptsTypes="AA">
                                      <p:cBhvr>
                                        <p:cTn id="63" dur="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25764 L 5.55112E-17 0.1423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25764 L 0 0.14236 " pathEditMode="relative" rAng="0" ptsTypes="AA">
                                      <p:cBhvr>
                                        <p:cTn id="81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3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30"/>
                            </p:stCondLst>
                            <p:childTnLst>
                              <p:par>
                                <p:cTn id="8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3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6" grpId="6" animBg="1"/>
      <p:bldP spid="26" grpId="7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7" grpId="6" animBg="1"/>
      <p:bldP spid="27" grpId="7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ram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275844" y="274320"/>
            <a:ext cx="11640312" cy="6309360"/>
          </a:xfrm>
          <a:prstGeom prst="rect">
            <a:avLst/>
          </a:prstGeom>
          <a:noFill/>
          <a:ln w="5715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600512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1118-6541-467B-AB71-EAB046115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B97EB-ED75-4EDB-8F10-F21465C7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686800" cy="5257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B1A47-1029-4EF2-AB59-A978C590A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96400" y="1143000"/>
            <a:ext cx="2514600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68143-0EE0-4783-89E1-5EA55EC5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BB4D3-DC82-4F22-84F1-DA3E8BF6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A4EFE-6E2A-4694-BE6D-C4EB3FAB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254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2049-244A-43A9-88AF-6787D327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8E15E2-4FEA-40B8-945D-0B65E7AB7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124200" y="1143000"/>
            <a:ext cx="8686800" cy="5257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CC6DC-B05C-4067-BC75-5292D1CF2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43000"/>
            <a:ext cx="2514599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517C-C18A-4977-84E8-E92783D4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D6DB1-8D60-4505-A190-4A11920A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2A32F-FDE5-4A2A-A5AF-32CCAB7B7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0284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99D5C-A5D8-4D18-92D3-1790284F7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90A79-549C-47E8-92BE-BDE73DBB4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81E6-4801-4B57-BCF5-7A957125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8FF66-4096-4B53-BDE2-48B92948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9FE22-CE81-47A2-9C57-58EADEE2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1A0692-27FF-492F-82F1-7C5A96123CBF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73769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E3BAA-4353-4449-B9AC-D52594A67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96400" y="228600"/>
            <a:ext cx="25146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E1CD9-D44A-45C2-A358-22F8C3110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86868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1B038-654A-4C00-8E40-A96929AE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CB0D3-C000-4D4E-BCB4-E950A3FD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58687-6661-4CCF-9D72-C63BAC7E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4F799F-F405-43CF-BB9D-38C9E6354058}"/>
              </a:ext>
            </a:extLst>
          </p:cNvPr>
          <p:cNvCxnSpPr>
            <a:cxnSpLocks/>
          </p:cNvCxnSpPr>
          <p:nvPr userDrawn="1"/>
        </p:nvCxnSpPr>
        <p:spPr>
          <a:xfrm>
            <a:off x="9182100" y="228600"/>
            <a:ext cx="0" cy="640080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67173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062162"/>
            <a:ext cx="3429000" cy="2738438"/>
          </a:xfrm>
        </p:spPr>
        <p:txBody>
          <a:bodyPr anchor="ctr">
            <a:normAutofit/>
          </a:bodyPr>
          <a:lstStyle>
            <a:lvl1pPr algn="ctr">
              <a:defRPr sz="4000" baseline="0"/>
            </a:lvl1pPr>
          </a:lstStyle>
          <a:p>
            <a:r>
              <a:rPr lang="en-US" dirty="0"/>
              <a:t>Type “Agenda”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724401" y="2062162"/>
            <a:ext cx="7086599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Item 1</a:t>
            </a:r>
          </a:p>
          <a:p>
            <a:pPr lvl="0"/>
            <a:r>
              <a:rPr lang="en-US" dirty="0"/>
              <a:t>Item 2</a:t>
            </a:r>
          </a:p>
          <a:p>
            <a:pPr lvl="0"/>
            <a:r>
              <a:rPr lang="en-US" dirty="0"/>
              <a:t>Item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2062162"/>
            <a:ext cx="0" cy="273843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2396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2600" y="690562"/>
            <a:ext cx="8229600" cy="4110038"/>
          </a:xfrm>
        </p:spPr>
        <p:txBody>
          <a:bodyPr tIns="0" anchor="ctr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Notable Quote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59798" y="4983109"/>
            <a:ext cx="2922402" cy="523220"/>
          </a:xfrm>
          <a:solidFill>
            <a:schemeClr val="tx2"/>
          </a:solidFill>
        </p:spPr>
        <p:txBody>
          <a:bodyPr wrap="none" lIns="91440" tIns="45720" rIns="91440" bIns="45720" anchor="ctr">
            <a:spAutoFit/>
          </a:bodyPr>
          <a:lstStyle>
            <a:lvl1pPr marL="112713" indent="0" algn="r">
              <a:buFont typeface="Wingdings" panose="05000000000000000000" pitchFamily="2" charset="2"/>
              <a:buNone/>
              <a:defRPr sz="2800" b="1" spc="3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Attribution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10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Freeform 11"/>
          <p:cNvSpPr>
            <a:spLocks noChangeAspect="1"/>
          </p:cNvSpPr>
          <p:nvPr userDrawn="1"/>
        </p:nvSpPr>
        <p:spPr bwMode="auto">
          <a:xfrm>
            <a:off x="380995" y="685800"/>
            <a:ext cx="1055590" cy="914400"/>
          </a:xfrm>
          <a:custGeom>
            <a:avLst/>
            <a:gdLst>
              <a:gd name="connsiteX0" fmla="*/ 831476 w 923645"/>
              <a:gd name="connsiteY0" fmla="*/ 0 h 800100"/>
              <a:gd name="connsiteX1" fmla="*/ 923645 w 923645"/>
              <a:gd name="connsiteY1" fmla="*/ 174531 h 800100"/>
              <a:gd name="connsiteX2" fmla="*/ 767743 w 923645"/>
              <a:gd name="connsiteY2" fmla="*/ 279937 h 800100"/>
              <a:gd name="connsiteX3" fmla="*/ 719698 w 923645"/>
              <a:gd name="connsiteY3" fmla="*/ 403972 h 800100"/>
              <a:gd name="connsiteX4" fmla="*/ 923645 w 923645"/>
              <a:gd name="connsiteY4" fmla="*/ 403972 h 800100"/>
              <a:gd name="connsiteX5" fmla="*/ 923645 w 923645"/>
              <a:gd name="connsiteY5" fmla="*/ 800100 h 800100"/>
              <a:gd name="connsiteX6" fmla="*/ 497121 w 923645"/>
              <a:gd name="connsiteY6" fmla="*/ 800100 h 800100"/>
              <a:gd name="connsiteX7" fmla="*/ 497121 w 923645"/>
              <a:gd name="connsiteY7" fmla="*/ 471628 h 800100"/>
              <a:gd name="connsiteX8" fmla="*/ 572621 w 923645"/>
              <a:gd name="connsiteY8" fmla="*/ 185317 h 800100"/>
              <a:gd name="connsiteX9" fmla="*/ 831476 w 923645"/>
              <a:gd name="connsiteY9" fmla="*/ 0 h 800100"/>
              <a:gd name="connsiteX10" fmla="*/ 334356 w 923645"/>
              <a:gd name="connsiteY10" fmla="*/ 0 h 800100"/>
              <a:gd name="connsiteX11" fmla="*/ 426524 w 923645"/>
              <a:gd name="connsiteY11" fmla="*/ 174531 h 800100"/>
              <a:gd name="connsiteX12" fmla="*/ 270622 w 923645"/>
              <a:gd name="connsiteY12" fmla="*/ 279937 h 800100"/>
              <a:gd name="connsiteX13" fmla="*/ 222577 w 923645"/>
              <a:gd name="connsiteY13" fmla="*/ 403972 h 800100"/>
              <a:gd name="connsiteX14" fmla="*/ 426524 w 923645"/>
              <a:gd name="connsiteY14" fmla="*/ 403972 h 800100"/>
              <a:gd name="connsiteX15" fmla="*/ 426524 w 923645"/>
              <a:gd name="connsiteY15" fmla="*/ 800100 h 800100"/>
              <a:gd name="connsiteX16" fmla="*/ 0 w 923645"/>
              <a:gd name="connsiteY16" fmla="*/ 800100 h 800100"/>
              <a:gd name="connsiteX17" fmla="*/ 0 w 923645"/>
              <a:gd name="connsiteY17" fmla="*/ 471628 h 800100"/>
              <a:gd name="connsiteX18" fmla="*/ 75499 w 923645"/>
              <a:gd name="connsiteY18" fmla="*/ 185317 h 800100"/>
              <a:gd name="connsiteX19" fmla="*/ 334356 w 923645"/>
              <a:gd name="connsiteY19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23645" h="800100">
                <a:moveTo>
                  <a:pt x="831476" y="0"/>
                </a:moveTo>
                <a:lnTo>
                  <a:pt x="923645" y="174531"/>
                </a:lnTo>
                <a:cubicBezTo>
                  <a:pt x="848472" y="209830"/>
                  <a:pt x="796505" y="244966"/>
                  <a:pt x="767743" y="279937"/>
                </a:cubicBezTo>
                <a:cubicBezTo>
                  <a:pt x="738982" y="314909"/>
                  <a:pt x="722966" y="356254"/>
                  <a:pt x="719698" y="403972"/>
                </a:cubicBezTo>
                <a:lnTo>
                  <a:pt x="923645" y="403972"/>
                </a:lnTo>
                <a:lnTo>
                  <a:pt x="923645" y="800100"/>
                </a:lnTo>
                <a:lnTo>
                  <a:pt x="497121" y="800100"/>
                </a:lnTo>
                <a:lnTo>
                  <a:pt x="497121" y="471628"/>
                </a:lnTo>
                <a:cubicBezTo>
                  <a:pt x="497121" y="350697"/>
                  <a:pt x="522288" y="255261"/>
                  <a:pt x="572621" y="185317"/>
                </a:cubicBezTo>
                <a:cubicBezTo>
                  <a:pt x="622954" y="115374"/>
                  <a:pt x="709239" y="53601"/>
                  <a:pt x="831476" y="0"/>
                </a:cubicBezTo>
                <a:close/>
                <a:moveTo>
                  <a:pt x="334356" y="0"/>
                </a:moveTo>
                <a:lnTo>
                  <a:pt x="426524" y="174531"/>
                </a:lnTo>
                <a:cubicBezTo>
                  <a:pt x="351351" y="209830"/>
                  <a:pt x="299384" y="244966"/>
                  <a:pt x="270622" y="279937"/>
                </a:cubicBezTo>
                <a:cubicBezTo>
                  <a:pt x="241860" y="314909"/>
                  <a:pt x="225845" y="356254"/>
                  <a:pt x="222577" y="403972"/>
                </a:cubicBezTo>
                <a:lnTo>
                  <a:pt x="426524" y="403972"/>
                </a:lnTo>
                <a:lnTo>
                  <a:pt x="426524" y="800100"/>
                </a:lnTo>
                <a:lnTo>
                  <a:pt x="0" y="800100"/>
                </a:lnTo>
                <a:lnTo>
                  <a:pt x="0" y="471628"/>
                </a:lnTo>
                <a:cubicBezTo>
                  <a:pt x="0" y="350697"/>
                  <a:pt x="25167" y="255261"/>
                  <a:pt x="75499" y="185317"/>
                </a:cubicBezTo>
                <a:cubicBezTo>
                  <a:pt x="125833" y="115374"/>
                  <a:pt x="212118" y="53601"/>
                  <a:pt x="3343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2"/>
          <p:cNvSpPr>
            <a:spLocks noChangeAspect="1"/>
          </p:cNvSpPr>
          <p:nvPr userDrawn="1"/>
        </p:nvSpPr>
        <p:spPr bwMode="auto">
          <a:xfrm>
            <a:off x="10363200" y="3886200"/>
            <a:ext cx="1055590" cy="914400"/>
          </a:xfrm>
          <a:custGeom>
            <a:avLst/>
            <a:gdLst>
              <a:gd name="connsiteX0" fmla="*/ 752200 w 1397580"/>
              <a:gd name="connsiteY0" fmla="*/ 0 h 1210643"/>
              <a:gd name="connsiteX1" fmla="*/ 1397580 w 1397580"/>
              <a:gd name="connsiteY1" fmla="*/ 0 h 1210643"/>
              <a:gd name="connsiteX2" fmla="*/ 1397580 w 1397580"/>
              <a:gd name="connsiteY2" fmla="*/ 497016 h 1210643"/>
              <a:gd name="connsiteX3" fmla="*/ 1283340 w 1397580"/>
              <a:gd name="connsiteY3" fmla="*/ 930978 h 1210643"/>
              <a:gd name="connsiteX4" fmla="*/ 893145 w 1397580"/>
              <a:gd name="connsiteY4" fmla="*/ 1210643 h 1210643"/>
              <a:gd name="connsiteX5" fmla="*/ 752200 w 1397580"/>
              <a:gd name="connsiteY5" fmla="*/ 946556 h 1210643"/>
              <a:gd name="connsiteX6" fmla="*/ 988839 w 1397580"/>
              <a:gd name="connsiteY6" fmla="*/ 787066 h 1210643"/>
              <a:gd name="connsiteX7" fmla="*/ 1060796 w 1397580"/>
              <a:gd name="connsiteY7" fmla="*/ 599387 h 1210643"/>
              <a:gd name="connsiteX8" fmla="*/ 752200 w 1397580"/>
              <a:gd name="connsiteY8" fmla="*/ 599387 h 1210643"/>
              <a:gd name="connsiteX9" fmla="*/ 0 w 1397580"/>
              <a:gd name="connsiteY9" fmla="*/ 0 h 1210643"/>
              <a:gd name="connsiteX10" fmla="*/ 645379 w 1397580"/>
              <a:gd name="connsiteY10" fmla="*/ 0 h 1210643"/>
              <a:gd name="connsiteX11" fmla="*/ 645379 w 1397580"/>
              <a:gd name="connsiteY11" fmla="*/ 497016 h 1210643"/>
              <a:gd name="connsiteX12" fmla="*/ 531140 w 1397580"/>
              <a:gd name="connsiteY12" fmla="*/ 930978 h 1210643"/>
              <a:gd name="connsiteX13" fmla="*/ 140945 w 1397580"/>
              <a:gd name="connsiteY13" fmla="*/ 1210643 h 1210643"/>
              <a:gd name="connsiteX14" fmla="*/ 0 w 1397580"/>
              <a:gd name="connsiteY14" fmla="*/ 946556 h 1210643"/>
              <a:gd name="connsiteX15" fmla="*/ 236639 w 1397580"/>
              <a:gd name="connsiteY15" fmla="*/ 787066 h 1210643"/>
              <a:gd name="connsiteX16" fmla="*/ 308595 w 1397580"/>
              <a:gd name="connsiteY16" fmla="*/ 599387 h 1210643"/>
              <a:gd name="connsiteX17" fmla="*/ 0 w 1397580"/>
              <a:gd name="connsiteY17" fmla="*/ 599387 h 121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97580" h="1210643">
                <a:moveTo>
                  <a:pt x="752200" y="0"/>
                </a:moveTo>
                <a:lnTo>
                  <a:pt x="1397580" y="0"/>
                </a:lnTo>
                <a:lnTo>
                  <a:pt x="1397580" y="497016"/>
                </a:lnTo>
                <a:cubicBezTo>
                  <a:pt x="1397580" y="679998"/>
                  <a:pt x="1359500" y="824652"/>
                  <a:pt x="1283340" y="930978"/>
                </a:cubicBezTo>
                <a:cubicBezTo>
                  <a:pt x="1207181" y="1037306"/>
                  <a:pt x="1077116" y="1130527"/>
                  <a:pt x="893145" y="1210643"/>
                </a:cubicBezTo>
                <a:lnTo>
                  <a:pt x="752200" y="946556"/>
                </a:lnTo>
                <a:cubicBezTo>
                  <a:pt x="866935" y="893146"/>
                  <a:pt x="945814" y="839983"/>
                  <a:pt x="988839" y="787066"/>
                </a:cubicBezTo>
                <a:cubicBezTo>
                  <a:pt x="1031865" y="734150"/>
                  <a:pt x="1055850" y="671590"/>
                  <a:pt x="1060796" y="599387"/>
                </a:cubicBezTo>
                <a:lnTo>
                  <a:pt x="752200" y="599387"/>
                </a:lnTo>
                <a:close/>
                <a:moveTo>
                  <a:pt x="0" y="0"/>
                </a:moveTo>
                <a:lnTo>
                  <a:pt x="645379" y="0"/>
                </a:lnTo>
                <a:lnTo>
                  <a:pt x="645379" y="497016"/>
                </a:lnTo>
                <a:cubicBezTo>
                  <a:pt x="645379" y="679998"/>
                  <a:pt x="607299" y="824652"/>
                  <a:pt x="531140" y="930978"/>
                </a:cubicBezTo>
                <a:cubicBezTo>
                  <a:pt x="454980" y="1037306"/>
                  <a:pt x="324915" y="1130527"/>
                  <a:pt x="140945" y="1210643"/>
                </a:cubicBezTo>
                <a:lnTo>
                  <a:pt x="0" y="946556"/>
                </a:lnTo>
                <a:cubicBezTo>
                  <a:pt x="114734" y="893146"/>
                  <a:pt x="193614" y="839983"/>
                  <a:pt x="236639" y="787066"/>
                </a:cubicBezTo>
                <a:cubicBezTo>
                  <a:pt x="279664" y="734150"/>
                  <a:pt x="303650" y="671590"/>
                  <a:pt x="308595" y="599387"/>
                </a:cubicBezTo>
                <a:lnTo>
                  <a:pt x="0" y="599387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91408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AC29E-186A-46A5-8C20-9D17D84F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2BAF-5F1C-4995-AC68-7251935C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5817B-0075-4442-8FC5-6345A428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30350-B5AC-4494-8F19-E116B952C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305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D26AC1-0738-4DF2-AD94-A51900A39340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9820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11811000" y="0"/>
            <a:ext cx="381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664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880"/>
            <a:ext cx="11430000" cy="914400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square" lIns="91440" tIns="45720" bIns="0">
            <a:noAutofit/>
          </a:bodyPr>
          <a:lstStyle>
            <a:lvl1pPr>
              <a:lnSpc>
                <a:spcPct val="85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2029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76144-3494-48F5-912E-6FE667D29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  <a:prstGeom prst="rect">
            <a:avLst/>
          </a:prstGeom>
        </p:spPr>
        <p:txBody>
          <a:bodyPr vert="horz" lIns="0" tIns="4572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2797A-0E14-474C-848E-06912870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43000"/>
            <a:ext cx="1143000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217E-6DDA-4383-B366-A0FA149DB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629400"/>
            <a:ext cx="13716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763E-B898-436D-883D-03711491D54A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200A-1E68-4329-B3DC-2AB4387CC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9800" y="6629401"/>
            <a:ext cx="77724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1512A-0CCA-42A8-A940-F6DF060CC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9400" y="6629400"/>
            <a:ext cx="1371600" cy="1142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83" r:id="rId4"/>
    <p:sldLayoutId id="2147483684" r:id="rId5"/>
    <p:sldLayoutId id="2147483654" r:id="rId6"/>
    <p:sldLayoutId id="2147483650" r:id="rId7"/>
    <p:sldLayoutId id="2147483663" r:id="rId8"/>
    <p:sldLayoutId id="2147483662" r:id="rId9"/>
    <p:sldLayoutId id="2147483651" r:id="rId10"/>
    <p:sldLayoutId id="2147483664" r:id="rId11"/>
    <p:sldLayoutId id="2147483665" r:id="rId12"/>
    <p:sldLayoutId id="2147483652" r:id="rId13"/>
    <p:sldLayoutId id="2147483666" r:id="rId14"/>
    <p:sldLayoutId id="2147483667" r:id="rId15"/>
    <p:sldLayoutId id="2147483653" r:id="rId16"/>
    <p:sldLayoutId id="2147483668" r:id="rId17"/>
    <p:sldLayoutId id="2147483669" r:id="rId18"/>
    <p:sldLayoutId id="2147483655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2" r:id="rId31"/>
    <p:sldLayoutId id="2147483681" r:id="rId32"/>
    <p:sldLayoutId id="2147483685" r:id="rId33"/>
    <p:sldLayoutId id="2147483656" r:id="rId34"/>
    <p:sldLayoutId id="2147483657" r:id="rId35"/>
    <p:sldLayoutId id="2147483658" r:id="rId36"/>
    <p:sldLayoutId id="2147483659" r:id="rId37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84313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125" indent="-28416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44" userDrawn="1">
          <p15:clr>
            <a:srgbClr val="F26B43"/>
          </p15:clr>
        </p15:guide>
        <p15:guide id="4" orient="horz" pos="417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jsfiddle.net/m4gndwv0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99" y="228600"/>
            <a:ext cx="8801101" cy="2743200"/>
          </a:xfrm>
        </p:spPr>
        <p:txBody>
          <a:bodyPr>
            <a:noAutofit/>
          </a:bodyPr>
          <a:lstStyle/>
          <a:p>
            <a:r>
              <a:rPr lang="en-US" sz="6600" dirty="0"/>
              <a:t>Data Types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88083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12800" dirty="0"/>
              <a:t>“11.3”</a:t>
            </a:r>
          </a:p>
        </p:txBody>
      </p:sp>
    </p:spTree>
    <p:extLst>
      <p:ext uri="{BB962C8B-B14F-4D97-AF65-F5344CB8AC3E}">
        <p14:creationId xmlns:p14="http://schemas.microsoft.com/office/powerpoint/2010/main" val="303080112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12800" dirty="0"/>
              <a:t>10.900</a:t>
            </a:r>
          </a:p>
        </p:txBody>
      </p:sp>
    </p:spTree>
    <p:extLst>
      <p:ext uri="{BB962C8B-B14F-4D97-AF65-F5344CB8AC3E}">
        <p14:creationId xmlns:p14="http://schemas.microsoft.com/office/powerpoint/2010/main" val="246138575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12800" dirty="0"/>
              <a:t>“Number”</a:t>
            </a:r>
          </a:p>
        </p:txBody>
      </p:sp>
    </p:spTree>
    <p:extLst>
      <p:ext uri="{BB962C8B-B14F-4D97-AF65-F5344CB8AC3E}">
        <p14:creationId xmlns:p14="http://schemas.microsoft.com/office/powerpoint/2010/main" val="32111936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88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88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8800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sz="88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8800" dirty="0">
                <a:solidFill>
                  <a:srgbClr val="A31515"/>
                </a:solidFill>
                <a:latin typeface="Consolas" panose="020B0609020204030204" pitchFamily="49" charset="0"/>
              </a:rPr>
              <a:t>"Bob"</a:t>
            </a:r>
            <a:r>
              <a:rPr lang="en-US" sz="8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8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164958" y="3314700"/>
            <a:ext cx="2971800" cy="1143000"/>
          </a:xfrm>
          <a:prstGeom prst="rect">
            <a:avLst/>
          </a:prstGeom>
          <a:solidFill>
            <a:schemeClr val="accent2">
              <a:alpha val="22000"/>
            </a:schemeClr>
          </a:solidFill>
          <a:ln w="12700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04093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9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9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9600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sz="96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9600" dirty="0">
                <a:solidFill>
                  <a:srgbClr val="098658"/>
                </a:solidFill>
                <a:latin typeface="Consolas" panose="020B0609020204030204" pitchFamily="49" charset="0"/>
              </a:rPr>
              <a:t>8</a:t>
            </a:r>
            <a:r>
              <a:rPr lang="en-US" sz="9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4267200" y="3314700"/>
            <a:ext cx="2971800" cy="1143000"/>
          </a:xfrm>
          <a:prstGeom prst="rect">
            <a:avLst/>
          </a:prstGeom>
          <a:solidFill>
            <a:schemeClr val="accent2">
              <a:alpha val="22000"/>
            </a:schemeClr>
          </a:solidFill>
          <a:ln w="12700">
            <a:solidFill>
              <a:schemeClr val="accent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54534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More about numbers: Math</a:t>
            </a:r>
          </a:p>
        </p:txBody>
      </p:sp>
      <p:pic>
        <p:nvPicPr>
          <p:cNvPr id="3074" name="Picture 2" descr="Image result for math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89"/>
          <a:stretch/>
        </p:blipFill>
        <p:spPr bwMode="auto">
          <a:xfrm>
            <a:off x="5181600" y="-41817"/>
            <a:ext cx="8686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onfused Math Lady GIFs | Tenor">
            <a:extLst>
              <a:ext uri="{FF2B5EF4-FFF2-40B4-BE49-F238E27FC236}">
                <a16:creationId xmlns:a16="http://schemas.microsoft.com/office/drawing/2014/main" id="{86AE677C-F6FE-A6B2-AB53-512EC2901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-97573"/>
            <a:ext cx="11111788" cy="7099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488458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Arithmetic operators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7200"/>
              <a:t>Addition: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 sz="720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endParaRPr lang="en-US" sz="7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/>
              <a:t>Subtraction: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14</a:t>
            </a:r>
            <a:r>
              <a:rPr lang="en-US" sz="720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endParaRPr lang="en-US" sz="7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/>
              <a:t>Multiplication: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en-US" sz="720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endParaRPr lang="en-US" sz="7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/>
              <a:t>Division: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18</a:t>
            </a:r>
            <a:r>
              <a:rPr lang="en-US" sz="7200">
                <a:solidFill>
                  <a:srgbClr val="000000"/>
                </a:solidFill>
                <a:latin typeface="Consolas" panose="020B0609020204030204" pitchFamily="49" charset="0"/>
              </a:rPr>
              <a:t> / </a:t>
            </a:r>
            <a:r>
              <a:rPr lang="en-US" sz="720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endParaRPr lang="en-US" sz="7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EEC947E-4B94-DC7D-9498-2A44EF34A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700" y="2171700"/>
            <a:ext cx="2571750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95431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Arithmetic operators -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7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14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/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7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y = x +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7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z =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22 </a:t>
            </a:r>
            <a:r>
              <a:rPr lang="en-US" sz="7200" dirty="0">
                <a:latin typeface="Consolas" panose="020B0609020204030204" pitchFamily="49" charset="0"/>
              </a:rPr>
              <a:t>+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 6 </a:t>
            </a:r>
            <a:r>
              <a:rPr lang="en-US" sz="7200" dirty="0">
                <a:latin typeface="Consolas" panose="020B0609020204030204" pitchFamily="49" charset="0"/>
              </a:rPr>
              <a:t>/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 2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nb-NO" sz="48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0435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Converting a string to a number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 from the user using </a:t>
            </a:r>
            <a:r>
              <a:rPr lang="en-US" b="1" dirty="0"/>
              <a:t>prompt</a:t>
            </a:r>
            <a:r>
              <a:rPr lang="en-US" dirty="0"/>
              <a:t> will be in the form of a </a:t>
            </a:r>
            <a:r>
              <a:rPr lang="en-US" b="1" dirty="0"/>
              <a:t>string</a:t>
            </a:r>
          </a:p>
          <a:p>
            <a:r>
              <a:rPr lang="en-US" dirty="0"/>
              <a:t>To do any math, we need to make it a </a:t>
            </a:r>
            <a:r>
              <a:rPr lang="en-US" b="1" dirty="0"/>
              <a:t>number</a:t>
            </a:r>
          </a:p>
          <a:p>
            <a:r>
              <a:rPr lang="en-US" dirty="0"/>
              <a:t>We use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Number()</a:t>
            </a:r>
            <a:r>
              <a:rPr lang="en-US" dirty="0"/>
              <a:t> to convert the string</a:t>
            </a:r>
          </a:p>
          <a:p>
            <a:endParaRPr lang="en-US" dirty="0"/>
          </a:p>
          <a:p>
            <a:endParaRPr lang="en-US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input = prompt(</a:t>
            </a:r>
            <a:r>
              <a:rPr lang="en-US" sz="4000" dirty="0">
                <a:solidFill>
                  <a:srgbClr val="A31515"/>
                </a:solidFill>
                <a:latin typeface="Consolas" panose="020B0609020204030204" pitchFamily="49" charset="0"/>
              </a:rPr>
              <a:t>"How old are you?"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40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age = Number(input);</a:t>
            </a:r>
          </a:p>
        </p:txBody>
      </p:sp>
    </p:spTree>
    <p:extLst>
      <p:ext uri="{BB962C8B-B14F-4D97-AF65-F5344CB8AC3E}">
        <p14:creationId xmlns:p14="http://schemas.microsoft.com/office/powerpoint/2010/main" val="16311134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to number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7150" indent="0">
              <a:buNone/>
            </a:pPr>
            <a:r>
              <a:rPr lang="en-US" sz="11500" dirty="0">
                <a:hlinkClick r:id="rId3"/>
              </a:rPr>
              <a:t>https://jsfiddle.net/m4gndwv0/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132105788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  <a:p>
            <a:r>
              <a:rPr lang="en-US" dirty="0"/>
              <a:t>Data Types</a:t>
            </a:r>
          </a:p>
          <a:p>
            <a:r>
              <a:rPr lang="en-US" dirty="0"/>
              <a:t>More About Numbers</a:t>
            </a:r>
          </a:p>
          <a:p>
            <a:r>
              <a:rPr lang="en-US" dirty="0"/>
              <a:t>More About Strings</a:t>
            </a:r>
          </a:p>
        </p:txBody>
      </p:sp>
    </p:spTree>
    <p:extLst>
      <p:ext uri="{BB962C8B-B14F-4D97-AF65-F5344CB8AC3E}">
        <p14:creationId xmlns:p14="http://schemas.microsoft.com/office/powerpoint/2010/main" val="563878518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More about Strings</a:t>
            </a:r>
          </a:p>
        </p:txBody>
      </p:sp>
      <p:pic>
        <p:nvPicPr>
          <p:cNvPr id="1026" name="Picture 2" descr="What is string theory? | New Scientist">
            <a:extLst>
              <a:ext uri="{FF2B5EF4-FFF2-40B4-BE49-F238E27FC236}">
                <a16:creationId xmlns:a16="http://schemas.microsoft.com/office/drawing/2014/main" id="{673BDAD0-22FA-4109-8FEA-86513A52CE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852"/>
          <a:stretch/>
        </p:blipFill>
        <p:spPr bwMode="auto">
          <a:xfrm>
            <a:off x="5181600" y="-12843"/>
            <a:ext cx="7010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292239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– The things in alerts and prompts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1400" y="1371600"/>
            <a:ext cx="8458200" cy="5143500"/>
          </a:xfrm>
        </p:spPr>
        <p:txBody>
          <a:bodyPr>
            <a:normAutofit/>
          </a:bodyPr>
          <a:lstStyle/>
          <a:p>
            <a:r>
              <a:rPr lang="en-US" dirty="0"/>
              <a:t>Strings are a sequence of characters</a:t>
            </a:r>
          </a:p>
          <a:p>
            <a:r>
              <a:rPr lang="en-US" dirty="0"/>
              <a:t>To create a string, place </a:t>
            </a:r>
            <a:r>
              <a:rPr lang="en-US" b="1" dirty="0"/>
              <a:t>quotes </a:t>
            </a:r>
            <a:r>
              <a:rPr lang="en-US" dirty="0"/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""</a:t>
            </a:r>
            <a:r>
              <a:rPr lang="en-US" dirty="0"/>
              <a:t>) around text</a:t>
            </a:r>
            <a:endParaRPr lang="en-US" b="1" dirty="0"/>
          </a:p>
          <a:p>
            <a:r>
              <a:rPr lang="en-US" dirty="0"/>
              <a:t>Strings are used to send/receive messages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alert(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"I am a string!"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nb-NO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name = prompt(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"What is your name?"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nb-NO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2052" name="Picture 4" descr="Image result for string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17500"/>
          <a:stretch/>
        </p:blipFill>
        <p:spPr bwMode="auto">
          <a:xfrm>
            <a:off x="381000" y="1371600"/>
            <a:ext cx="2973515" cy="461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4724400" y="4800600"/>
            <a:ext cx="3200400" cy="477078"/>
          </a:xfrm>
          <a:prstGeom prst="rect">
            <a:avLst/>
          </a:prstGeom>
          <a:solidFill>
            <a:srgbClr val="FFB71B">
              <a:alpha val="30000"/>
            </a:srgbClr>
          </a:solidFill>
          <a:ln w="15875">
            <a:solidFill>
              <a:srgbClr val="FFB71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267200" y="5419311"/>
            <a:ext cx="1028700" cy="477078"/>
          </a:xfrm>
          <a:prstGeom prst="rect">
            <a:avLst/>
          </a:prstGeom>
          <a:solidFill>
            <a:srgbClr val="FFB71B">
              <a:alpha val="30000"/>
            </a:srgbClr>
          </a:solidFill>
          <a:ln w="15875">
            <a:solidFill>
              <a:srgbClr val="FFB71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124700" y="5419311"/>
            <a:ext cx="3886200" cy="477078"/>
          </a:xfrm>
          <a:prstGeom prst="rect">
            <a:avLst/>
          </a:prstGeom>
          <a:solidFill>
            <a:srgbClr val="FFB71B">
              <a:alpha val="30000"/>
            </a:srgbClr>
          </a:solidFill>
          <a:ln w="15875">
            <a:solidFill>
              <a:srgbClr val="FFB71B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819095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o then I says to Mabel, I says&quot; : r/TheSimpsons">
            <a:extLst>
              <a:ext uri="{FF2B5EF4-FFF2-40B4-BE49-F238E27FC236}">
                <a16:creationId xmlns:a16="http://schemas.microsoft.com/office/drawing/2014/main" id="{E22CD8FF-2503-4AF7-A4DD-21ABA1F8D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Strings Together – concatenation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11430000" cy="5029200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3600" i="1" dirty="0"/>
              <a:t>Which operator can add two strings together?</a:t>
            </a:r>
          </a:p>
          <a:p>
            <a:pPr marL="0" indent="0">
              <a:buNone/>
            </a:pPr>
            <a:endParaRPr lang="en-US" sz="100" dirty="0"/>
          </a:p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alert(</a:t>
            </a:r>
            <a:r>
              <a:rPr lang="en-US" sz="4000" dirty="0">
                <a:solidFill>
                  <a:srgbClr val="A31515"/>
                </a:solidFill>
                <a:latin typeface="Consolas" panose="020B0609020204030204" pitchFamily="49" charset="0"/>
              </a:rPr>
              <a:t>"Mabel" </a:t>
            </a:r>
            <a:r>
              <a:rPr lang="en-US" sz="4000" b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000" dirty="0">
                <a:solidFill>
                  <a:srgbClr val="A31515"/>
                </a:solidFill>
                <a:latin typeface="Consolas" panose="020B0609020204030204" pitchFamily="49" charset="0"/>
              </a:rPr>
              <a:t>"is my best friend"</a:t>
            </a:r>
            <a:r>
              <a:rPr lang="en-US" sz="4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nb-NO" sz="4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name = </a:t>
            </a:r>
            <a:r>
              <a:rPr lang="en-US" sz="3200" dirty="0">
                <a:solidFill>
                  <a:srgbClr val="A31515"/>
                </a:solidFill>
                <a:latin typeface="Consolas" panose="020B0609020204030204" pitchFamily="49" charset="0"/>
              </a:rPr>
              <a:t>"Mabel"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A31515"/>
              </a:solidFill>
              <a:latin typeface="Consolas" panose="020B0609020204030204" pitchFamily="49" charset="0"/>
            </a:endParaRPr>
          </a:p>
          <a:p>
            <a:pPr marL="57150" indent="0">
              <a:buNone/>
            </a:pP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message = </a:t>
            </a:r>
            <a:r>
              <a:rPr lang="en-US" sz="3200" dirty="0">
                <a:solidFill>
                  <a:srgbClr val="A31515"/>
                </a:solidFill>
                <a:latin typeface="Consolas" panose="020B0609020204030204" pitchFamily="49" charset="0"/>
              </a:rPr>
              <a:t>"I says to "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b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name </a:t>
            </a:r>
            <a:r>
              <a:rPr lang="en-US" sz="3200" b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A31515"/>
                </a:solidFill>
                <a:latin typeface="Consolas" panose="020B0609020204030204" pitchFamily="49" charset="0"/>
              </a:rPr>
              <a:t>", I says"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DD8A06-A2FF-44D9-89B5-91DA6A45F812}"/>
              </a:ext>
            </a:extLst>
          </p:cNvPr>
          <p:cNvSpPr txBox="1"/>
          <p:nvPr/>
        </p:nvSpPr>
        <p:spPr>
          <a:xfrm>
            <a:off x="9867900" y="914400"/>
            <a:ext cx="571500" cy="10433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+</a:t>
            </a:r>
            <a:endParaRPr lang="en-US" sz="32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FEFAA1-3B43-4934-B6AA-D52DA4C80AF6}"/>
              </a:ext>
            </a:extLst>
          </p:cNvPr>
          <p:cNvSpPr/>
          <p:nvPr/>
        </p:nvSpPr>
        <p:spPr bwMode="auto">
          <a:xfrm>
            <a:off x="381000" y="2704673"/>
            <a:ext cx="4000500" cy="61085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What’s the message?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4479A0-9005-4D7D-9E4C-C0DBA67121B2}"/>
              </a:ext>
            </a:extLst>
          </p:cNvPr>
          <p:cNvSpPr/>
          <p:nvPr/>
        </p:nvSpPr>
        <p:spPr bwMode="auto">
          <a:xfrm>
            <a:off x="5181600" y="2704673"/>
            <a:ext cx="4915114" cy="61085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1" dirty="0" err="1">
                <a:solidFill>
                  <a:srgbClr val="FFC000"/>
                </a:solidFill>
                <a:ea typeface="Segoe UI" pitchFamily="34" charset="0"/>
                <a:cs typeface="Segoe UI" pitchFamily="34" charset="0"/>
              </a:rPr>
              <a:t>Mabelis</a:t>
            </a:r>
            <a:r>
              <a:rPr lang="en-US" sz="3200" b="1" dirty="0">
                <a:solidFill>
                  <a:srgbClr val="FFC000"/>
                </a:solidFill>
                <a:ea typeface="Segoe UI" pitchFamily="34" charset="0"/>
                <a:cs typeface="Segoe UI" pitchFamily="34" charset="0"/>
              </a:rPr>
              <a:t> my best friend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4AB1E2-9AAF-492E-B830-17B042391C5F}"/>
              </a:ext>
            </a:extLst>
          </p:cNvPr>
          <p:cNvSpPr/>
          <p:nvPr/>
        </p:nvSpPr>
        <p:spPr bwMode="auto">
          <a:xfrm>
            <a:off x="381000" y="5751414"/>
            <a:ext cx="4000500" cy="61085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i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What’s the message?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E13BDB-02FF-44DB-9E63-834FBACBD642}"/>
              </a:ext>
            </a:extLst>
          </p:cNvPr>
          <p:cNvSpPr/>
          <p:nvPr/>
        </p:nvSpPr>
        <p:spPr bwMode="auto">
          <a:xfrm>
            <a:off x="5181600" y="5751414"/>
            <a:ext cx="4915114" cy="61085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rgbClr val="FFC000"/>
                </a:solidFill>
                <a:ea typeface="Segoe UI" pitchFamily="34" charset="0"/>
                <a:cs typeface="Segoe UI" pitchFamily="34" charset="0"/>
              </a:rPr>
              <a:t>I says to Mabel, I says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378113-60DE-4359-9D10-A3199958B3BF}"/>
              </a:ext>
            </a:extLst>
          </p:cNvPr>
          <p:cNvSpPr/>
          <p:nvPr/>
        </p:nvSpPr>
        <p:spPr bwMode="auto">
          <a:xfrm>
            <a:off x="381000" y="3657600"/>
            <a:ext cx="10058400" cy="610858"/>
          </a:xfrm>
          <a:prstGeom prst="rect">
            <a:avLst/>
          </a:prstGeom>
          <a:solidFill>
            <a:schemeClr val="accent5"/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i="1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It works for variables too, and multiple values can be chained together!</a:t>
            </a:r>
          </a:p>
        </p:txBody>
      </p:sp>
    </p:spTree>
    <p:extLst>
      <p:ext uri="{BB962C8B-B14F-4D97-AF65-F5344CB8AC3E}">
        <p14:creationId xmlns:p14="http://schemas.microsoft.com/office/powerpoint/2010/main" val="40276764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 animBg="1"/>
      <p:bldP spid="10" grpId="0" animBg="1"/>
      <p:bldP spid="11" grpId="0" animBg="1"/>
      <p:bldP spid="12" grpId="0" animBg="1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131CDE-C3CD-4C23-9FDA-3FA3EFA73B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1194646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062162"/>
            <a:ext cx="5715000" cy="2738438"/>
          </a:xfrm>
        </p:spPr>
        <p:txBody>
          <a:bodyPr/>
          <a:lstStyle/>
          <a:p>
            <a:pPr algn="r"/>
            <a:r>
              <a:rPr lang="en-US" dirty="0"/>
              <a:t>comments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116681"/>
            <a:ext cx="3931181" cy="6629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 bwMode="auto">
          <a:xfrm>
            <a:off x="7239000" y="3543299"/>
            <a:ext cx="3931181" cy="3202781"/>
          </a:xfrm>
          <a:prstGeom prst="rect">
            <a:avLst/>
          </a:prstGeom>
          <a:noFill/>
          <a:ln w="28575">
            <a:solidFill>
              <a:srgbClr val="CA504D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23540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 in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a programming language, </a:t>
            </a:r>
            <a:r>
              <a:rPr lang="en-US" b="1" dirty="0"/>
              <a:t>comments</a:t>
            </a:r>
            <a:r>
              <a:rPr lang="en-US" dirty="0"/>
              <a:t> are any pieces of code that the computer </a:t>
            </a:r>
            <a:r>
              <a:rPr lang="en-US" i="1" dirty="0"/>
              <a:t>ignores</a:t>
            </a:r>
          </a:p>
          <a:p>
            <a:endParaRPr lang="en-US" dirty="0"/>
          </a:p>
          <a:p>
            <a:r>
              <a:rPr lang="en-US" dirty="0"/>
              <a:t>In JavaScript, any line that starts with </a:t>
            </a:r>
            <a:r>
              <a:rPr lang="nb-NO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en-US" dirty="0"/>
              <a:t> is a comment, and will be ignored</a:t>
            </a:r>
          </a:p>
          <a:p>
            <a:endParaRPr lang="en-US" dirty="0"/>
          </a:p>
          <a:p>
            <a:r>
              <a:rPr lang="en-US" dirty="0"/>
              <a:t>Developers can also make multi-line comments using </a:t>
            </a:r>
            <a:r>
              <a:rPr lang="nb-NO" dirty="0">
                <a:solidFill>
                  <a:srgbClr val="008000"/>
                </a:solidFill>
                <a:latin typeface="Consolas" panose="020B0609020204030204" pitchFamily="49" charset="0"/>
              </a:rPr>
              <a:t>/*</a:t>
            </a:r>
            <a:r>
              <a:rPr lang="en-US" dirty="0"/>
              <a:t> and </a:t>
            </a:r>
            <a:r>
              <a:rPr lang="nb-NO" dirty="0">
                <a:solidFill>
                  <a:srgbClr val="008000"/>
                </a:solidFill>
                <a:latin typeface="Consolas" panose="020B0609020204030204" pitchFamily="49" charset="0"/>
              </a:rPr>
              <a:t>*/</a:t>
            </a:r>
            <a:endParaRPr lang="en-US" dirty="0"/>
          </a:p>
          <a:p>
            <a:pPr lvl="1"/>
            <a:r>
              <a:rPr lang="en-US" dirty="0"/>
              <a:t>Everything between is ignored</a:t>
            </a:r>
          </a:p>
          <a:p>
            <a:endParaRPr lang="en-US" dirty="0"/>
          </a:p>
          <a:p>
            <a:r>
              <a:rPr lang="en-US" dirty="0"/>
              <a:t>Comments are usually color coded with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green</a:t>
            </a:r>
            <a:r>
              <a:rPr lang="en-US" dirty="0"/>
              <a:t> or 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grey</a:t>
            </a:r>
          </a:p>
        </p:txBody>
      </p:sp>
    </p:spTree>
    <p:extLst>
      <p:ext uri="{BB962C8B-B14F-4D97-AF65-F5344CB8AC3E}">
        <p14:creationId xmlns:p14="http://schemas.microsoft.com/office/powerpoint/2010/main" val="371755140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b-NO" sz="3600" dirty="0">
                <a:solidFill>
                  <a:srgbClr val="008000"/>
                </a:solidFill>
                <a:latin typeface="Consolas" panose="020B0609020204030204" pitchFamily="49" charset="0"/>
              </a:rPr>
              <a:t>// alert("comment");</a:t>
            </a: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alert(</a:t>
            </a:r>
            <a:r>
              <a:rPr lang="en-US" sz="3600" dirty="0">
                <a:solidFill>
                  <a:srgbClr val="A31515"/>
                </a:solidFill>
                <a:latin typeface="Consolas" panose="020B0609020204030204" pitchFamily="49" charset="0"/>
              </a:rPr>
              <a:t>"not a comment"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nb-NO" sz="3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nb-NO" sz="3600" dirty="0">
                <a:solidFill>
                  <a:srgbClr val="008000"/>
                </a:solidFill>
                <a:latin typeface="Consolas" panose="020B0609020204030204" pitchFamily="49" charset="0"/>
              </a:rPr>
              <a:t>/*</a:t>
            </a: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b-NO" sz="3600" dirty="0">
                <a:solidFill>
                  <a:srgbClr val="008000"/>
                </a:solidFill>
                <a:latin typeface="Consolas" panose="020B0609020204030204" pitchFamily="49" charset="0"/>
              </a:rPr>
              <a:t>anything can go here</a:t>
            </a: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b-NO" sz="3600" dirty="0">
                <a:solidFill>
                  <a:srgbClr val="008000"/>
                </a:solidFill>
                <a:latin typeface="Consolas" panose="020B0609020204030204" pitchFamily="49" charset="0"/>
              </a:rPr>
              <a:t>alert("comment again");</a:t>
            </a:r>
            <a:endParaRPr lang="nb-NO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nb-NO" sz="3600" dirty="0">
                <a:solidFill>
                  <a:srgbClr val="008000"/>
                </a:solidFill>
                <a:latin typeface="Consolas" panose="020B0609020204030204" pitchFamily="49" charset="0"/>
              </a:rPr>
              <a:t>*/</a:t>
            </a:r>
            <a:endParaRPr lang="en-US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F1ABA4-BF6B-4BD0-B525-1D129780DB96}"/>
              </a:ext>
            </a:extLst>
          </p:cNvPr>
          <p:cNvSpPr/>
          <p:nvPr/>
        </p:nvSpPr>
        <p:spPr bwMode="auto">
          <a:xfrm>
            <a:off x="7239000" y="1257300"/>
            <a:ext cx="4572000" cy="49149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2700">
            <a:solidFill>
              <a:schemeClr val="tx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b="1" i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400" b="1" i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What will be displayed?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400" b="1" i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400" b="1" i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b="1" i="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b="1" dirty="0">
                <a:solidFill>
                  <a:srgbClr val="FFC000"/>
                </a:solidFill>
                <a:ea typeface="Segoe UI" pitchFamily="34" charset="0"/>
                <a:cs typeface="Segoe UI" pitchFamily="34" charset="0"/>
              </a:rPr>
              <a:t>not a comment</a:t>
            </a:r>
            <a:endParaRPr lang="en-US" sz="4000" dirty="0">
              <a:solidFill>
                <a:srgbClr val="FFC000"/>
              </a:soli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i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(and nothing else!)</a:t>
            </a:r>
          </a:p>
        </p:txBody>
      </p:sp>
    </p:spTree>
    <p:extLst>
      <p:ext uri="{BB962C8B-B14F-4D97-AF65-F5344CB8AC3E}">
        <p14:creationId xmlns:p14="http://schemas.microsoft.com/office/powerpoint/2010/main" val="28749249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Data types</a:t>
            </a:r>
          </a:p>
        </p:txBody>
      </p:sp>
      <p:pic>
        <p:nvPicPr>
          <p:cNvPr id="1026" name="Picture 2" descr="Image result for star trek dat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50"/>
          <a:stretch/>
        </p:blipFill>
        <p:spPr bwMode="auto">
          <a:xfrm>
            <a:off x="5067300" y="0"/>
            <a:ext cx="71536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90786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4400" i="1" dirty="0"/>
              <a:t>What types of data does a computer store?</a:t>
            </a:r>
          </a:p>
          <a:p>
            <a:pPr marL="57150" indent="0">
              <a:buNone/>
            </a:pPr>
            <a:endParaRPr lang="en-US" sz="4400" dirty="0"/>
          </a:p>
          <a:p>
            <a:pPr marL="5715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000" b="1" dirty="0">
                <a:solidFill>
                  <a:schemeClr val="accent2">
                    <a:lumMod val="75000"/>
                  </a:schemeClr>
                </a:solidFill>
              </a:rPr>
              <a:t>Two basic data types:</a:t>
            </a:r>
          </a:p>
          <a:p>
            <a:r>
              <a:rPr lang="en-US" sz="4000" b="1" u="sng" dirty="0"/>
              <a:t>String</a:t>
            </a:r>
            <a:r>
              <a:rPr lang="en-US" sz="4000" dirty="0"/>
              <a:t> – A block of text, like </a:t>
            </a:r>
            <a:r>
              <a:rPr lang="en-US" sz="4400" dirty="0">
                <a:solidFill>
                  <a:srgbClr val="A31515"/>
                </a:solidFill>
                <a:latin typeface="Consolas" panose="020B0609020204030204" pitchFamily="49" charset="0"/>
              </a:rPr>
              <a:t>"Hello, friend"</a:t>
            </a:r>
          </a:p>
          <a:p>
            <a:r>
              <a:rPr lang="en-US" sz="4000" b="1" u="sng" dirty="0"/>
              <a:t>Number</a:t>
            </a:r>
            <a:r>
              <a:rPr lang="en-US" sz="4000" dirty="0"/>
              <a:t> – A number, like </a:t>
            </a:r>
            <a:r>
              <a:rPr lang="en-US" sz="4400" dirty="0">
                <a:solidFill>
                  <a:srgbClr val="09885A"/>
                </a:solidFill>
                <a:latin typeface="Consolas" panose="020B0609020204030204" pitchFamily="49" charset="0"/>
              </a:rPr>
              <a:t>8</a:t>
            </a:r>
            <a:endParaRPr lang="en-US" sz="4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57150" indent="0">
              <a:buNone/>
            </a:pPr>
            <a:endParaRPr lang="en-US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3F1598-C434-445D-8BE6-6C0E2F1ECFD6}"/>
              </a:ext>
            </a:extLst>
          </p:cNvPr>
          <p:cNvSpPr txBox="1"/>
          <p:nvPr/>
        </p:nvSpPr>
        <p:spPr>
          <a:xfrm>
            <a:off x="5981700" y="1893195"/>
            <a:ext cx="4572000" cy="15358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Notice the quotes: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Strings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are what go into </a:t>
            </a:r>
            <a:r>
              <a:rPr lang="en-US" sz="2800" dirty="0">
                <a:latin typeface="Consolas" panose="020B0609020204030204" pitchFamily="49" charset="0"/>
              </a:rPr>
              <a:t>alert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s and </a:t>
            </a:r>
            <a:r>
              <a:rPr lang="en-US" sz="2800" dirty="0">
                <a:latin typeface="Consolas" panose="020B0609020204030204" pitchFamily="49" charset="0"/>
              </a:rPr>
              <a:t>prompt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s!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8B00A28-811F-42C9-81BB-67D9C834C693}"/>
              </a:ext>
            </a:extLst>
          </p:cNvPr>
          <p:cNvCxnSpPr>
            <a:cxnSpLocks/>
          </p:cNvCxnSpPr>
          <p:nvPr/>
        </p:nvCxnSpPr>
        <p:spPr>
          <a:xfrm>
            <a:off x="8610600" y="3429000"/>
            <a:ext cx="228600" cy="914400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2697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19900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67451305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Name that data type!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12800" dirty="0"/>
              <a:t>“Message”</a:t>
            </a:r>
          </a:p>
        </p:txBody>
      </p:sp>
    </p:spTree>
    <p:extLst>
      <p:ext uri="{BB962C8B-B14F-4D97-AF65-F5344CB8AC3E}">
        <p14:creationId xmlns:p14="http://schemas.microsoft.com/office/powerpoint/2010/main" val="245360963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Hyland 2019">
  <a:themeElements>
    <a:clrScheme name="Hyland">
      <a:dk1>
        <a:srgbClr val="56565A"/>
      </a:dk1>
      <a:lt1>
        <a:srgbClr val="FFFFFF"/>
      </a:lt1>
      <a:dk2>
        <a:srgbClr val="56565A"/>
      </a:dk2>
      <a:lt2>
        <a:srgbClr val="EFEFF0"/>
      </a:lt2>
      <a:accent1>
        <a:srgbClr val="54C8E8"/>
      </a:accent1>
      <a:accent2>
        <a:srgbClr val="6ABF4B"/>
      </a:accent2>
      <a:accent3>
        <a:srgbClr val="98989A"/>
      </a:accent3>
      <a:accent4>
        <a:srgbClr val="C8C8C8"/>
      </a:accent4>
      <a:accent5>
        <a:srgbClr val="EFEFF0"/>
      </a:accent5>
      <a:accent6>
        <a:srgbClr val="FFFFFF"/>
      </a:accent6>
      <a:hlink>
        <a:srgbClr val="6ABF4B"/>
      </a:hlink>
      <a:folHlink>
        <a:srgbClr val="6ABF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yland">
      <a:fillStyleLst>
        <a:solidFill>
          <a:schemeClr val="phClr"/>
        </a:solidFill>
        <a:solidFill>
          <a:schemeClr val="phClr">
            <a:satMod val="180000"/>
            <a:tint val="40000"/>
          </a:schemeClr>
        </a:solidFill>
        <a:solidFill>
          <a:schemeClr val="phClr">
            <a:shade val="40000"/>
          </a:schemeClr>
        </a:solidFill>
      </a:fillStyleLst>
      <a:lnStyleLst>
        <a:ln>
          <a:solidFill>
            <a:schemeClr val="phClr"/>
          </a:solidFill>
          <a:headEnd type="none" w="med" len="med"/>
          <a:tailEnd type="none" w="med" len="med"/>
        </a:ln>
        <a:ln w="12700" cap="flat" cmpd="sng" algn="ctr">
          <a:solidFill>
            <a:schemeClr val="phClr"/>
          </a:solidFill>
          <a:prstDash val="solid"/>
          <a:miter lim="800000"/>
        </a:ln>
        <a:ln>
          <a:solidFill>
            <a:schemeClr val="phClr"/>
          </a:solidFill>
          <a:headEnd type="none" w="med" len="med"/>
          <a:tailEnd type="none" w="med" len="me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 bwMode="auto">
        <a:solidFill>
          <a:schemeClr val="accent5"/>
        </a:solidFill>
        <a:ln w="127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miter lim="800000"/>
          <a:headEnd type="none"/>
          <a:tailEnd type="non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custClrLst>
    <a:custClr name="Hyland Green">
      <a:srgbClr val="6ABF4B"/>
    </a:custClr>
    <a:custClr name="Technology Blue">
      <a:srgbClr val="00586F"/>
    </a:custClr>
    <a:custClr name="Bright Blue">
      <a:srgbClr val="54C8E8"/>
    </a:custClr>
    <a:custClr name="Light Blue">
      <a:srgbClr val="96DAEA"/>
    </a:custClr>
    <a:custClr name="Pink">
      <a:srgbClr val="E95EBE"/>
    </a:custClr>
    <a:custClr name="Dark Gray">
      <a:srgbClr val="56565A"/>
    </a:custClr>
    <a:custClr name="Medium Gray">
      <a:srgbClr val="98989A"/>
    </a:custClr>
    <a:custClr name="Light Gray">
      <a:srgbClr val="C8C8C8"/>
    </a:custClr>
    <a:custClr name="Pale Gray">
      <a:srgbClr val="EFEFF0"/>
    </a:custClr>
    <a:custClr name="White">
      <a:srgbClr val="FFFFFF"/>
    </a:custClr>
    <a:custClr name="Orange">
      <a:srgbClr val="FF8300"/>
    </a:custClr>
    <a:custClr name="Purple">
      <a:srgbClr val="624B78"/>
    </a:custClr>
    <a:custClr name="Yellow">
      <a:srgbClr val="FFB71B"/>
    </a:custClr>
    <a:custClr name="Dark Blue">
      <a:srgbClr val="00303C"/>
    </a:custClr>
  </a:custClr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9436</TotalTime>
  <Words>916</Words>
  <Application>Microsoft Office PowerPoint</Application>
  <PresentationFormat>Widescreen</PresentationFormat>
  <Paragraphs>169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Arial Black</vt:lpstr>
      <vt:lpstr>Calibri</vt:lpstr>
      <vt:lpstr>Consolas</vt:lpstr>
      <vt:lpstr>Segoe UI</vt:lpstr>
      <vt:lpstr>Wingdings</vt:lpstr>
      <vt:lpstr>Hyland 2019</vt:lpstr>
      <vt:lpstr>Data Types</vt:lpstr>
      <vt:lpstr>Agenda</vt:lpstr>
      <vt:lpstr>comments</vt:lpstr>
      <vt:lpstr>Comments in code</vt:lpstr>
      <vt:lpstr>Comments Example</vt:lpstr>
      <vt:lpstr>Data types</vt:lpstr>
      <vt:lpstr>Data types</vt:lpstr>
      <vt:lpstr>Mini-quiz: Name that data type!</vt:lpstr>
      <vt:lpstr>Mini-quiz: Name that data type!</vt:lpstr>
      <vt:lpstr>Mini-quiz: Name that data type!</vt:lpstr>
      <vt:lpstr>Mini-quiz: Name that data type!</vt:lpstr>
      <vt:lpstr>Mini-quiz: Name that data type!</vt:lpstr>
      <vt:lpstr>Mini-quiz: Name that data type!</vt:lpstr>
      <vt:lpstr>Mini-quiz: Name that data type!</vt:lpstr>
      <vt:lpstr>More about numbers: Math</vt:lpstr>
      <vt:lpstr>Arithmetic operators</vt:lpstr>
      <vt:lpstr>Arithmetic operators - variables</vt:lpstr>
      <vt:lpstr>Converting a string to a number</vt:lpstr>
      <vt:lpstr>String to number example</vt:lpstr>
      <vt:lpstr>More about Strings</vt:lpstr>
      <vt:lpstr>Strings – The things in alerts and prompts</vt:lpstr>
      <vt:lpstr>Adding Strings Together – concatenation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Trent Turner</dc:creator>
  <cp:lastModifiedBy>Joseph Maxwell</cp:lastModifiedBy>
  <cp:revision>96</cp:revision>
  <dcterms:created xsi:type="dcterms:W3CDTF">2019-03-11T04:04:09Z</dcterms:created>
  <dcterms:modified xsi:type="dcterms:W3CDTF">2025-01-22T21:28:11Z</dcterms:modified>
</cp:coreProperties>
</file>

<file path=docProps/thumbnail.jpeg>
</file>